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2" r:id="rId3"/>
    <p:sldId id="267" r:id="rId4"/>
    <p:sldId id="273" r:id="rId5"/>
    <p:sldId id="259" r:id="rId6"/>
    <p:sldId id="260" r:id="rId7"/>
    <p:sldId id="261" r:id="rId8"/>
    <p:sldId id="274" r:id="rId9"/>
  </p:sldIdLst>
  <p:sldSz cx="9144000" cy="6858000" type="screen4x3"/>
  <p:notesSz cx="6858000" cy="9144000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7B8CC-59DB-4038-B19A-26684AB415C0}" type="datetimeFigureOut">
              <a:rPr lang="ru-RU" smtClean="0"/>
              <a:t>30.01.2019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E8BFF-9B61-496E-943E-CD33DEDE1C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87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5D33F-178C-41A5-B361-0DB169BDA23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257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ақырып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Тақырыпша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k-KZ" smtClean="0"/>
              <a:t>Тақырыпша үлгісін өңдеу үшін нұқыңыз</a:t>
            </a:r>
            <a:endParaRPr lang="kk-KZ"/>
          </a:p>
        </p:txBody>
      </p:sp>
      <p:sp>
        <p:nvSpPr>
          <p:cNvPr id="4" name="Күн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9B1B-05AC-4B5B-AEF8-1431292A4F09}" type="datetime1">
              <a:rPr lang="kk-KZ" smtClean="0"/>
              <a:t>30.01.2019</a:t>
            </a:fld>
            <a:endParaRPr lang="kk-KZ"/>
          </a:p>
        </p:txBody>
      </p:sp>
      <p:sp>
        <p:nvSpPr>
          <p:cNvPr id="5" name="Төменгі деректем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Слайд нөмірі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Тақырып және тік мәті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Тік мәтін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4" name="Күн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43B7-F055-4C16-B755-379D3FA37842}" type="datetime1">
              <a:rPr lang="kk-KZ" smtClean="0"/>
              <a:t>30.01.2019</a:t>
            </a:fld>
            <a:endParaRPr lang="kk-KZ"/>
          </a:p>
        </p:txBody>
      </p:sp>
      <p:sp>
        <p:nvSpPr>
          <p:cNvPr id="5" name="Төменгі деректем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Слайд нөмірі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Тік тақырып пен мәті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ік тақырып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Тік мәтін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4" name="Күн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64F8-B2AE-4E70-8788-0F59DDC2E357}" type="datetime1">
              <a:rPr lang="kk-KZ" smtClean="0"/>
              <a:t>30.01.2019</a:t>
            </a:fld>
            <a:endParaRPr lang="kk-KZ"/>
          </a:p>
        </p:txBody>
      </p:sp>
      <p:sp>
        <p:nvSpPr>
          <p:cNvPr id="5" name="Төменгі деректем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Слайд нөмірі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ақырып және ныса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Мазмұн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4" name="Күн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BEBB-5483-4F05-BDB3-F20A6ACA57E0}" type="datetime1">
              <a:rPr lang="kk-KZ" smtClean="0"/>
              <a:t>30.01.2019</a:t>
            </a:fld>
            <a:endParaRPr lang="kk-KZ"/>
          </a:p>
        </p:txBody>
      </p:sp>
      <p:sp>
        <p:nvSpPr>
          <p:cNvPr id="5" name="Төменгі деректем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Слайд нөмірі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Бөлім тақырыб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Мәтін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4" name="Күн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D4999-4861-4B27-A08B-8B4D0DEB3433}" type="datetime1">
              <a:rPr lang="kk-KZ" smtClean="0"/>
              <a:t>30.01.2019</a:t>
            </a:fld>
            <a:endParaRPr lang="kk-KZ"/>
          </a:p>
        </p:txBody>
      </p:sp>
      <p:sp>
        <p:nvSpPr>
          <p:cNvPr id="5" name="Төменгі деректем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Слайд нөмірі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Екі ныса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Мазмұн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4" name="Мазмұн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5" name="Күн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5014-D1F8-47B1-8D75-D1A02D942714}" type="datetime1">
              <a:rPr lang="kk-KZ" smtClean="0"/>
              <a:t>30.01.2019</a:t>
            </a:fld>
            <a:endParaRPr lang="kk-KZ"/>
          </a:p>
        </p:txBody>
      </p:sp>
      <p:sp>
        <p:nvSpPr>
          <p:cNvPr id="6" name="Төменгі деректеме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Слайд нөмірі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алысты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Мәтін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4" name="Мазмұн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5" name="Мәтін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6" name="Мазмұн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7" name="Күн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FAF84-C61C-42C4-BC2F-D843429E8873}" type="datetime1">
              <a:rPr lang="kk-KZ" smtClean="0"/>
              <a:t>30.01.2019</a:t>
            </a:fld>
            <a:endParaRPr lang="kk-KZ"/>
          </a:p>
        </p:txBody>
      </p:sp>
      <p:sp>
        <p:nvSpPr>
          <p:cNvPr id="8" name="Төменгі деректеме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Слайд нөмірі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ек тақыры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Күн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402D-2D36-47FA-ABD7-16BCF4DF2900}" type="datetime1">
              <a:rPr lang="kk-KZ" smtClean="0"/>
              <a:t>30.01.2019</a:t>
            </a:fld>
            <a:endParaRPr lang="kk-KZ"/>
          </a:p>
        </p:txBody>
      </p:sp>
      <p:sp>
        <p:nvSpPr>
          <p:cNvPr id="4" name="Төменгі деректеме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5" name="Слайд нөмірі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Бо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үн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1CB7F-9691-4508-A357-8BB182D06617}" type="datetime1">
              <a:rPr lang="kk-KZ" smtClean="0"/>
              <a:t>30.01.2019</a:t>
            </a:fld>
            <a:endParaRPr lang="kk-KZ"/>
          </a:p>
        </p:txBody>
      </p:sp>
      <p:sp>
        <p:nvSpPr>
          <p:cNvPr id="3" name="Төменгі деректеме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Слайд нөмірі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Тақырыбы бар ныса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Мазмұн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4" name="Мәтін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5" name="Күн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8A5EC-2E40-47E0-8852-28509356E3CA}" type="datetime1">
              <a:rPr lang="kk-KZ" smtClean="0"/>
              <a:t>30.01.2019</a:t>
            </a:fld>
            <a:endParaRPr lang="kk-KZ"/>
          </a:p>
        </p:txBody>
      </p:sp>
      <p:sp>
        <p:nvSpPr>
          <p:cNvPr id="6" name="Төменгі деректеме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Слайд нөмірі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Тақырыбы бар сур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Суре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k-KZ"/>
          </a:p>
        </p:txBody>
      </p:sp>
      <p:sp>
        <p:nvSpPr>
          <p:cNvPr id="4" name="Мәтін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k-KZ" smtClean="0"/>
              <a:t>Мәтін үлгісі</a:t>
            </a:r>
          </a:p>
        </p:txBody>
      </p:sp>
      <p:sp>
        <p:nvSpPr>
          <p:cNvPr id="5" name="Күн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F3DF-E54C-4BC7-8C91-E6230AC1F7D6}" type="datetime1">
              <a:rPr lang="kk-KZ" smtClean="0"/>
              <a:t>30.01.2019</a:t>
            </a:fld>
            <a:endParaRPr lang="kk-KZ"/>
          </a:p>
        </p:txBody>
      </p:sp>
      <p:sp>
        <p:nvSpPr>
          <p:cNvPr id="6" name="Төменгі деректеме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Слайд нөмірі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ақырып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k-KZ" smtClean="0"/>
              <a:t>Тақырып үлгісі</a:t>
            </a:r>
            <a:endParaRPr lang="kk-KZ"/>
          </a:p>
        </p:txBody>
      </p:sp>
      <p:sp>
        <p:nvSpPr>
          <p:cNvPr id="3" name="Мәтін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k-KZ" smtClean="0"/>
              <a:t>Мәтін үлгісі</a:t>
            </a:r>
          </a:p>
          <a:p>
            <a:pPr lvl="1"/>
            <a:r>
              <a:rPr lang="kk-KZ" smtClean="0"/>
              <a:t>Екінші деңгей</a:t>
            </a:r>
          </a:p>
          <a:p>
            <a:pPr lvl="2"/>
            <a:r>
              <a:rPr lang="kk-KZ" smtClean="0"/>
              <a:t>Үшінші деңгей</a:t>
            </a:r>
          </a:p>
          <a:p>
            <a:pPr lvl="3"/>
            <a:r>
              <a:rPr lang="kk-KZ" smtClean="0"/>
              <a:t>Төртінші деңгей</a:t>
            </a:r>
          </a:p>
          <a:p>
            <a:pPr lvl="4"/>
            <a:r>
              <a:rPr lang="kk-KZ" smtClean="0"/>
              <a:t>Бесінші деңгей</a:t>
            </a:r>
            <a:endParaRPr lang="kk-KZ"/>
          </a:p>
        </p:txBody>
      </p:sp>
      <p:sp>
        <p:nvSpPr>
          <p:cNvPr id="4" name="Күн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53EC7-B4F1-4350-8937-F88582D60CE9}" type="datetime1">
              <a:rPr lang="kk-KZ" smtClean="0"/>
              <a:t>30.01.2019</a:t>
            </a:fld>
            <a:endParaRPr lang="kk-KZ"/>
          </a:p>
        </p:txBody>
      </p:sp>
      <p:sp>
        <p:nvSpPr>
          <p:cNvPr id="5" name="Төменгі деректеме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k-KZ"/>
          </a:p>
        </p:txBody>
      </p:sp>
      <p:sp>
        <p:nvSpPr>
          <p:cNvPr id="6" name="Слайд нөмірі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54AAA-4317-45C3-8544-B44CC9D2D519}" type="slidenum">
              <a:rPr lang="kk-KZ" smtClean="0"/>
              <a:t>‹#›</a:t>
            </a:fld>
            <a:endParaRPr lang="kk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k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1</a:t>
            </a:fld>
            <a:endParaRPr lang="kk-KZ"/>
          </a:p>
        </p:txBody>
      </p:sp>
      <p:sp>
        <p:nvSpPr>
          <p:cNvPr id="5" name="Заголовок 1"/>
          <p:cNvSpPr>
            <a:spLocks noGrp="1"/>
          </p:cNvSpPr>
          <p:nvPr/>
        </p:nvSpPr>
        <p:spPr>
          <a:xfrm>
            <a:off x="675506" y="23488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/>
              <a:t>Отчет по исполнению </a:t>
            </a:r>
          </a:p>
          <a:p>
            <a:r>
              <a:rPr lang="ru-RU" sz="4000" dirty="0" smtClean="0"/>
              <a:t>индикативных показателей</a:t>
            </a:r>
          </a:p>
          <a:p>
            <a:r>
              <a:rPr lang="ru-RU" sz="4000" dirty="0" smtClean="0"/>
              <a:t>2018 года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124931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418058"/>
          </a:xfrm>
        </p:spPr>
        <p:txBody>
          <a:bodyPr>
            <a:normAutofit fontScale="90000"/>
          </a:bodyPr>
          <a:lstStyle/>
          <a:p>
            <a:pPr fontAlgn="ctr"/>
            <a:r>
              <a:rPr lang="ru-RU" sz="2000" b="1" dirty="0">
                <a:cs typeface="Arial" panose="020B0604020202020204" pitchFamily="34" charset="0"/>
              </a:rPr>
              <a:t>Исполнение плана</a:t>
            </a:r>
            <a:r>
              <a:rPr lang="ru-RU" sz="2000" b="1" dirty="0">
                <a:solidFill>
                  <a:srgbClr val="000000"/>
                </a:solidFill>
                <a:cs typeface="Arial" panose="020B0604020202020204" pitchFamily="34" charset="0"/>
              </a:rPr>
              <a:t> по экспорту </a:t>
            </a:r>
            <a:r>
              <a:rPr lang="ru-RU" sz="20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говядины</a:t>
            </a:r>
            <a:r>
              <a:rPr lang="en-US" sz="20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cs typeface="Arial" panose="020B0604020202020204" pitchFamily="34" charset="0"/>
              </a:rPr>
              <a:t>за 2018 год</a:t>
            </a:r>
            <a:r>
              <a:rPr lang="ru-RU" sz="2000" b="1" dirty="0">
                <a:solidFill>
                  <a:srgbClr val="000000"/>
                </a:solidFill>
                <a:cs typeface="Arial" panose="020B0604020202020204" pitchFamily="34" charset="0"/>
              </a:rPr>
              <a:t/>
            </a:r>
            <a:br>
              <a:rPr lang="ru-RU" sz="2000" b="1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0000"/>
                </a:solidFill>
                <a:cs typeface="Arial" panose="020B0604020202020204" pitchFamily="34" charset="0"/>
              </a:rPr>
              <a:t/>
            </a:r>
            <a:br>
              <a:rPr lang="ru-RU" b="1" dirty="0">
                <a:solidFill>
                  <a:srgbClr val="000000"/>
                </a:solidFill>
                <a:cs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142269"/>
              </p:ext>
            </p:extLst>
          </p:nvPr>
        </p:nvGraphicFramePr>
        <p:xfrm>
          <a:off x="457200" y="764703"/>
          <a:ext cx="8435281" cy="5207338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85985"/>
                <a:gridCol w="2648695"/>
                <a:gridCol w="1872208"/>
                <a:gridCol w="1872208"/>
                <a:gridCol w="1656185"/>
              </a:tblGrid>
              <a:tr h="1163717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1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1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Область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по экспорту, тонн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Факт. экспорта*, тонн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200" b="1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исполнения</a:t>
                      </a:r>
                      <a:endParaRPr lang="ru-RU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/>
                </a:tc>
              </a:tr>
              <a:tr h="32155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Туркестанская</a:t>
                      </a: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ru-RU" sz="12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273%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2155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Павлодарская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1 379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5341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Западно-Казахстанская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2 000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2155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Костанайская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2155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Жамбылская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1 085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2155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Актюбинская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2 000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2 118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2155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Карагандинская</a:t>
                      </a:r>
                      <a:endParaRPr lang="ru-RU" sz="12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1 034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2155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Алматинская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028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2155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Акмолинская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2155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Северо-Казахстанская</a:t>
                      </a:r>
                      <a:endParaRPr lang="ru-RU" sz="12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47467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2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u="none" strike="noStrike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Восточно-Казахстанская</a:t>
                      </a:r>
                      <a:endParaRPr lang="ru-RU" sz="12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</a:tr>
              <a:tr h="321553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u="none" strike="noStrik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 по РК</a:t>
                      </a:r>
                      <a:endParaRPr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1" u="none" strike="noStrike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15 000</a:t>
                      </a:r>
                      <a:endParaRPr lang="ru-RU" sz="1200" b="1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61" marR="9361" marT="936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133%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769224" y="6356350"/>
            <a:ext cx="2133600" cy="365125"/>
          </a:xfrm>
        </p:spPr>
        <p:txBody>
          <a:bodyPr/>
          <a:lstStyle/>
          <a:p>
            <a:fld id="{83454AAA-4317-45C3-8544-B44CC9D2D519}" type="slidenum">
              <a:rPr lang="kk-KZ" smtClean="0"/>
              <a:t>2</a:t>
            </a:fld>
            <a:endParaRPr lang="kk-KZ"/>
          </a:p>
        </p:txBody>
      </p:sp>
      <p:sp>
        <p:nvSpPr>
          <p:cNvPr id="6" name="Прямоугольник 5"/>
          <p:cNvSpPr/>
          <p:nvPr/>
        </p:nvSpPr>
        <p:spPr>
          <a:xfrm>
            <a:off x="324544" y="5956353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ru-RU" sz="1200" i="1" dirty="0" err="1" smtClean="0"/>
              <a:t>Справочно</a:t>
            </a:r>
            <a:r>
              <a:rPr lang="ru-RU" sz="1600" i="1" dirty="0" smtClean="0"/>
              <a:t>:</a:t>
            </a:r>
            <a:endParaRPr lang="ru-RU" sz="1600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6176337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ru-RU" sz="1200" i="1" dirty="0" err="1" smtClean="0"/>
              <a:t>Атырауская</a:t>
            </a:r>
            <a:r>
              <a:rPr lang="ru-RU" sz="1200" i="1" dirty="0" smtClean="0"/>
              <a:t> – 1 тонн</a:t>
            </a:r>
            <a:endParaRPr lang="ru-RU" sz="1200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6392361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ru-RU" sz="1200" dirty="0" smtClean="0"/>
              <a:t> </a:t>
            </a:r>
            <a:r>
              <a:rPr lang="ru-RU" sz="1200" i="1" dirty="0" err="1" smtClean="0"/>
              <a:t>Мангисатуская</a:t>
            </a:r>
            <a:r>
              <a:rPr lang="ru-RU" sz="1200" i="1" dirty="0" smtClean="0"/>
              <a:t>  - 6 тонн</a:t>
            </a:r>
            <a:endParaRPr lang="ru-RU" sz="1200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4544" y="6597352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ru-RU" sz="1200" i="1" dirty="0" err="1" smtClean="0"/>
              <a:t>Кызылординская</a:t>
            </a:r>
            <a:r>
              <a:rPr lang="ru-RU" sz="1200" dirty="0" smtClean="0"/>
              <a:t> </a:t>
            </a:r>
            <a:r>
              <a:rPr lang="ru-RU" sz="1200" i="1" dirty="0" smtClean="0"/>
              <a:t>- 71 тонн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3470658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196715"/>
            <a:ext cx="66967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сдаче бычков на откормочную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площадку </a:t>
            </a:r>
            <a:endParaRPr lang="ru-RU" sz="16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ctr"/>
            <a:r>
              <a:rPr lang="ru-RU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состоянию на </a:t>
            </a:r>
            <a:r>
              <a:rPr lang="ru-RU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25.12.2018 год</a:t>
            </a:r>
            <a:endParaRPr lang="ru-RU" sz="1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956809"/>
              </p:ext>
            </p:extLst>
          </p:nvPr>
        </p:nvGraphicFramePr>
        <p:xfrm>
          <a:off x="179514" y="812488"/>
          <a:ext cx="8568949" cy="5319458"/>
        </p:xfrm>
        <a:graphic>
          <a:graphicData uri="http://schemas.openxmlformats.org/drawingml/2006/table">
            <a:tbl>
              <a:tblPr/>
              <a:tblGrid>
                <a:gridCol w="447148"/>
                <a:gridCol w="1695335"/>
                <a:gridCol w="847678"/>
                <a:gridCol w="898269"/>
                <a:gridCol w="936104"/>
                <a:gridCol w="630666"/>
                <a:gridCol w="748686"/>
                <a:gridCol w="788354"/>
                <a:gridCol w="709519"/>
                <a:gridCol w="867190"/>
              </a:tblGrid>
              <a:tr h="62303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области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 согласно меморандумам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Передано бычков, голов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25.12.18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исполнения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Остаток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Было передано бычков, голов</a:t>
                      </a:r>
                    </a:p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(на 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7.11.18)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Будет переведено бычков, по месяцам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68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от плана за 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ноябрь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ноябрь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декабрь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875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Восточно-Казахстанская область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34 800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24 687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71%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-10 113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29679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34800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875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Алматинская область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36 300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23 137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64%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-13 163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31070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36300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875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Западно-Казахстанская область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44 800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17 331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39%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-27 469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38111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44800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875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Акмолинская область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18 600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15 964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86%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-2 636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16035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18600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875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Туркестанская область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32 100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14 468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45%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-17632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27365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32100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2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Карагандинская область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24 400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14 394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59%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-10 006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21109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24400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2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Актюбинская область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20 800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13 562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65%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-7 238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17957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20800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2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Жамбылская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область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19 700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12 253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62%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-7447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17131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19700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2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Костанайская область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15 600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11 966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77%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-3 634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13729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15600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8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Павлодарская область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18 400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9 589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52%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-8 811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15720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18400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8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Северо-Казахстанская область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12 700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7 278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57%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-5 422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10943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12700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8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Кызылординская область</a:t>
                      </a: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11 100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2 192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20%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- 8908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9561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11100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276"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 по РК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289 300</a:t>
                      </a: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166 821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-126 449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83 661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248 410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289 300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629" marR="6629" marT="6629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8078" y="6381328"/>
            <a:ext cx="4383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ru-RU" sz="1400" i="1" dirty="0" smtClean="0"/>
              <a:t>- без учета бычков ЛПХ 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142562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4</a:t>
            </a:fld>
            <a:endParaRPr lang="kk-KZ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575896"/>
              </p:ext>
            </p:extLst>
          </p:nvPr>
        </p:nvGraphicFramePr>
        <p:xfrm>
          <a:off x="323528" y="1196752"/>
          <a:ext cx="8352928" cy="417646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642533"/>
                <a:gridCol w="1517707"/>
                <a:gridCol w="792088"/>
                <a:gridCol w="1244642"/>
                <a:gridCol w="642533"/>
                <a:gridCol w="642533"/>
                <a:gridCol w="642533"/>
                <a:gridCol w="943293"/>
                <a:gridCol w="642533"/>
                <a:gridCol w="642533"/>
              </a:tblGrid>
              <a:tr h="90211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№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Область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ПЛАН на 2018г.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Всего принято заявок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одобрено и выдано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Заявки на рассмотрении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Завезено в РК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38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Костанайская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1 850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2 763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149%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2 763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149%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2 308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125%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38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Жамбылская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1 850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8 204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443%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8 004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433%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1 657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90%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38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Актюбинская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10 000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14 732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147%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11 193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112%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3 539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6 095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61%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38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Павлодарская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3 700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4 458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120%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4 458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120%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2 124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57%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38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Алматинская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1 850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6 279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339%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4 899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265%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1 380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811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44%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38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Акмолинская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1 850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3 298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178%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2 709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146%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589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698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38%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38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Туркестанская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1 850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3 493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189%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3 033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164%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460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541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29%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38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ВКО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10 000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8 858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89%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7 746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77%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1 112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2 679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27%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38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Кызылординская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1 312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175%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1 312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175%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173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23%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38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Атырауская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1 412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188%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1 268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169%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144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85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11%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38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Карагандинская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10 000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10 121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101%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9 911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99%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1 805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18%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38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ЗКО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3 700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5 006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135%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 dirty="0">
                          <a:effectLst/>
                        </a:rPr>
                        <a:t>4 537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123%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469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310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8%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388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СКО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1 850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1 877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101%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1 467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79%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410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u="none" strike="noStrike">
                          <a:effectLst/>
                        </a:rPr>
                        <a:t>0%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3388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ИТОГО по РК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50 000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71 813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u="none" strike="noStrike" dirty="0">
                          <a:effectLst/>
                        </a:rPr>
                        <a:t>144%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63 300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127%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8 513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19 286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u="none" strike="noStrike" dirty="0">
                          <a:effectLst/>
                        </a:rPr>
                        <a:t>39%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48680"/>
          </a:xfrm>
        </p:spPr>
        <p:txBody>
          <a:bodyPr>
            <a:noAutofit/>
          </a:bodyPr>
          <a:lstStyle/>
          <a:p>
            <a:pPr fontAlgn="ctr"/>
            <a:r>
              <a:rPr lang="ru-RU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закупа КРС фермерскими хозяйствами </a:t>
            </a:r>
            <a:b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состоянию за 2018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94663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71539"/>
            <a:ext cx="8712968" cy="640175"/>
          </a:xfrm>
          <a:prstGeom prst="rect">
            <a:avLst/>
          </a:prstGeom>
        </p:spPr>
        <p:txBody>
          <a:bodyPr vert="horz" lIns="68588" tIns="34295" rIns="68588" bIns="34295" rtlCol="0" anchor="ctr">
            <a:noAutofit/>
          </a:bodyPr>
          <a:lstStyle/>
          <a:p>
            <a:pPr algn="ctr" defTabSz="685679">
              <a:lnSpc>
                <a:spcPct val="90000"/>
              </a:lnSpc>
              <a:spcBef>
                <a:spcPct val="0"/>
              </a:spcBef>
            </a:pPr>
            <a:r>
              <a:rPr lang="ru-RU" sz="1600" cap="all" dirty="0" smtClean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Информация по </a:t>
            </a:r>
            <a:r>
              <a:rPr lang="ru-RU" sz="1600" cap="all" dirty="0" err="1" smtClean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ЗАВОЗу</a:t>
            </a:r>
            <a:r>
              <a:rPr lang="ru-RU" sz="1600" cap="all" dirty="0" smtClean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КРС  </a:t>
            </a:r>
            <a:endParaRPr lang="ru-RU" sz="1600" cap="all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770102"/>
              </p:ext>
            </p:extLst>
          </p:nvPr>
        </p:nvGraphicFramePr>
        <p:xfrm>
          <a:off x="69766" y="828874"/>
          <a:ext cx="9001020" cy="440032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25770"/>
                <a:gridCol w="1424040"/>
                <a:gridCol w="615934"/>
                <a:gridCol w="671927"/>
                <a:gridCol w="671927"/>
                <a:gridCol w="504604"/>
                <a:gridCol w="730062"/>
                <a:gridCol w="705523"/>
                <a:gridCol w="663528"/>
                <a:gridCol w="537541"/>
                <a:gridCol w="537541"/>
                <a:gridCol w="537541"/>
                <a:gridCol w="537541"/>
                <a:gridCol w="537541"/>
              </a:tblGrid>
              <a:tr h="23159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№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Область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Статус проекта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Всего выдано на закуп, гол.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Остаток к завозу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План завоза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6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завезено, гол.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в пути, гол.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на карантине в стране поставщика, гол.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отбор, гол.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заключение договора, гол.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дек.18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янв.19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фев.19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мар.19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Итого на 2019г.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315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Акмолинская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413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190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733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144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722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2 202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1 789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190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374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743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482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1 599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315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Актюбинская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6 090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1 300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1 267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1 551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10 265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4 175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357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1 226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1 717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875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3818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315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Алматинская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587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845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2 180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970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4 582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3 995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265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2 195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1 535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3995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315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Атырауская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539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424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1 048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963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873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963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315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ВКО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1 316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856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1 215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5 420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4 104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960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1 446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1 084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3144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315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Жамбылская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1 371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252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3 135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308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464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5 530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4 159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652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1 443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2 064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4159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315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ЗКО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545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481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2 910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4 266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4 136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285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481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2 956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3851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315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Карагандинская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642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1 733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393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1 493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2 759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7 020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6 378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1 044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960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1 406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2 968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5334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315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Костанайская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2 118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180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2 538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420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170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420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315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Кызылординская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379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1 312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1 243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99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1243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315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Павлодарская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1 251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155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699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398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1 519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4 022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2 771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121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373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1 006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1 271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2650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315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СКО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436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1 147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1 147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235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236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676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1147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315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Туркестанская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506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478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628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2 213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1 707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246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139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438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884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1461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3159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</a:rPr>
                        <a:t>Итого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14 578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4 443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9 557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8 755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14 232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51 565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36 987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3 203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5 533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11 403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16 848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33 784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5</a:t>
            </a:fld>
            <a:endParaRPr lang="kk-KZ"/>
          </a:p>
        </p:txBody>
      </p:sp>
      <p:sp>
        <p:nvSpPr>
          <p:cNvPr id="5" name="Прямоугольник 4"/>
          <p:cNvSpPr/>
          <p:nvPr/>
        </p:nvSpPr>
        <p:spPr>
          <a:xfrm>
            <a:off x="-11430" y="6186790"/>
            <a:ext cx="9036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ru-RU" sz="1600" dirty="0" smtClean="0"/>
              <a:t> АО «</a:t>
            </a:r>
            <a:r>
              <a:rPr lang="ru-RU" sz="1600" dirty="0" err="1" smtClean="0"/>
              <a:t>Казагрофинанс</a:t>
            </a:r>
            <a:r>
              <a:rPr lang="ru-RU" sz="1600" dirty="0" smtClean="0"/>
              <a:t>» - 750 голов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5595094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ru-RU" sz="1600" dirty="0" smtClean="0"/>
              <a:t> АО «Аграрная Кредитная Корпорация» - 11 550 голов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496" y="5900875"/>
            <a:ext cx="89289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ru-RU" sz="1600" dirty="0" smtClean="0"/>
              <a:t>АО «Фонд Финансовой Поддержки с/х» - 2 278 голов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8356" y="5301178"/>
            <a:ext cx="25144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ru-RU" sz="1600" dirty="0" smtClean="0"/>
              <a:t>Из них завезено, через: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57955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384453"/>
              </p:ext>
            </p:extLst>
          </p:nvPr>
        </p:nvGraphicFramePr>
        <p:xfrm>
          <a:off x="107504" y="620688"/>
          <a:ext cx="8928995" cy="3393111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432048"/>
                <a:gridCol w="1303760"/>
                <a:gridCol w="611005"/>
                <a:gridCol w="666550"/>
                <a:gridCol w="666550"/>
                <a:gridCol w="624891"/>
                <a:gridCol w="599896"/>
                <a:gridCol w="699877"/>
                <a:gridCol w="658218"/>
                <a:gridCol w="533240"/>
                <a:gridCol w="533240"/>
                <a:gridCol w="533240"/>
                <a:gridCol w="533240"/>
                <a:gridCol w="533240"/>
              </a:tblGrid>
              <a:tr h="17237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№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Область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Статус проекта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Всего выдано на закуп, гол.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Остаток к завозу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План завоза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5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завезено, гол.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в пути, гол.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на карантине в стране поставщика, гол.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отбор, гол.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заключение договора, гол.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дек.18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янв.19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фев.19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мар.19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Итого на 2019г.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Акмолинская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196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298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144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674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478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144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96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238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478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Актюбинская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5 950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934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434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568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7 943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1 993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357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898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523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215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1636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Алматинская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2 180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970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3 261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3 261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1615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1535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3261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Атырауская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183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123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90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123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ВКО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981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476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692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2 359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1 378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429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654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295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1378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Жамбылская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464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3 135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148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3 747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3 283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400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1147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1736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3283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ЗКО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181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451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1 078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1 958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1 910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181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451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394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884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1729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Карагандинская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326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234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393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348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270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1 571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1 245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234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392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244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375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1011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Костанайская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2 043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2 203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Кызылординская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379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448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379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99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280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379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Павлодарская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1 051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155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349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298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492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2 345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1 294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121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373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346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454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1173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СКО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106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106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106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106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106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Туркестанская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362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138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868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506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68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438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506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1789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Итого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11 550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627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6 381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5 346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3 762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27 666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16 116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893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3 326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5 852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6 045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15 223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534871" y="188640"/>
            <a:ext cx="40742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ru-RU" sz="1600" b="1" dirty="0" smtClean="0"/>
              <a:t> АО «АГРАРНАЯ КРЕДИТНАЯ КОРПОРАЦИЯ»</a:t>
            </a:r>
            <a:endParaRPr lang="ru-RU" sz="16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6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04877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486033"/>
              </p:ext>
            </p:extLst>
          </p:nvPr>
        </p:nvGraphicFramePr>
        <p:xfrm>
          <a:off x="107504" y="620688"/>
          <a:ext cx="8928995" cy="4176144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60040"/>
                <a:gridCol w="1375768"/>
                <a:gridCol w="611005"/>
                <a:gridCol w="666550"/>
                <a:gridCol w="666550"/>
                <a:gridCol w="624891"/>
                <a:gridCol w="599896"/>
                <a:gridCol w="699877"/>
                <a:gridCol w="658218"/>
                <a:gridCol w="533240"/>
                <a:gridCol w="533240"/>
                <a:gridCol w="533240"/>
                <a:gridCol w="533240"/>
                <a:gridCol w="533240"/>
              </a:tblGrid>
              <a:tr h="2121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№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Область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Статус проекта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Всего выдано на закуп, гол.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Остаток к завозу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План завоза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0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</a:rPr>
                        <a:t>завезено, гол.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в пути, гол.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на карантине в стране поставщика, гол.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отбор, гол.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заключение договора, гол.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дек.18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янв.19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фев.19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мар.19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Итого на 2019г.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20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Акмолинская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190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435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686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1 528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1 311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190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230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647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244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1121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20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Актюбинская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366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983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2 322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2 182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328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1194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660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2182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20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Алматинская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587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734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1 321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734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154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580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734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20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Атырауская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25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416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424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865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840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840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20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ВКО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335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524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164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1 005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3 061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2 726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960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185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792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789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1766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20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Жамбылская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157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252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464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876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252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296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328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876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20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ЗКО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364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1 832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2 308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2 226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20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2072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2122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20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Карагандинская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316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1 499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1 145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2 489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5 449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5 133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810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568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1162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2593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4323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20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Костанайская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335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50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70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140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260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20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Кызылординская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864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864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760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864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20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Павлодарская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350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1 027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1 677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1 477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660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817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1477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20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СКО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1 041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1 041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235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130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676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1041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20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Туркестанская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144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478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233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490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1 345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1 201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246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71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>
                          <a:effectLst/>
                        </a:rPr>
                        <a:t>884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</a:rPr>
                        <a:t>955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  <a:tr h="2202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</a:rPr>
                        <a:t>Итого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2 278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3 816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3 176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3 409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10 470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23 149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20 871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2 310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>
                          <a:effectLst/>
                        </a:rPr>
                        <a:t>2 207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5 551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10 803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u="none" strike="noStrike" dirty="0">
                          <a:effectLst/>
                        </a:rPr>
                        <a:t>18 561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016" marR="8016" marT="8016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496483" y="188640"/>
            <a:ext cx="417620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ru-RU" sz="1600" b="1" dirty="0" smtClean="0"/>
              <a:t>АО «ФОНД ФИНАНСОВОЙ ПОДДЕРЖКИ С/Х»</a:t>
            </a:r>
            <a:endParaRPr lang="ru-RU" sz="16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7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94153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t>8</a:t>
            </a:fld>
            <a:endParaRPr lang="kk-KZ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48680"/>
          </a:xfrm>
        </p:spPr>
        <p:txBody>
          <a:bodyPr>
            <a:noAutofit/>
          </a:bodyPr>
          <a:lstStyle/>
          <a:p>
            <a:pPr fontAlgn="ctr"/>
            <a:r>
              <a:rPr lang="ru-RU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закупа </a:t>
            </a:r>
            <a:r>
              <a:rPr lang="ru-RU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МРС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фермерскими хозяйствами </a:t>
            </a:r>
            <a:b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состоянию за 2018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  <a:endParaRPr lang="ru-RU" sz="16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488704"/>
              </p:ext>
            </p:extLst>
          </p:nvPr>
        </p:nvGraphicFramePr>
        <p:xfrm>
          <a:off x="467544" y="1124744"/>
          <a:ext cx="8352928" cy="4536503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504056"/>
                <a:gridCol w="2232248"/>
                <a:gridCol w="936104"/>
                <a:gridCol w="1073852"/>
                <a:gridCol w="798356"/>
                <a:gridCol w="864096"/>
                <a:gridCol w="1008112"/>
                <a:gridCol w="936104"/>
              </a:tblGrid>
              <a:tr h="68983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№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Область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ПЛАН на 2018г.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Всего принято заявок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>
                          <a:effectLst/>
                        </a:rPr>
                        <a:t>Одобрено и выдано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Заявки на рассмотрении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48370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Мангистауская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1 250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2 614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209%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2 614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209%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586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Костанайская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</a:rPr>
                        <a:t>2 500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4 876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195%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4 876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195%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586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Алматинская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12 750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18 356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144%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18 356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144%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586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Жамбылская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28 750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33 395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116%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33 395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116%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586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Акмолинская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1 500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2 719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181%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2 099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140%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620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586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ЗКО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18 000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20 070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112%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20 070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112%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586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Атырауская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7 000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11 334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162%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8 234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118%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3 100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586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Актюбинская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15 000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21 144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141%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17 667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118%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3 477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586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Туркестанская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9 250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11 747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127%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10 127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109%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1 620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586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Кызылординская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12 000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17 377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145%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14 501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121%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2 876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586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Карагандинская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15 000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19 184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128%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17 615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117%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1 569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586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Павлодарская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12 000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11 352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95%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11 352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95%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5868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ВКО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15 000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12 786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85%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11 886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</a:rPr>
                        <a:t>79%</a:t>
                      </a:r>
                      <a:endParaRPr lang="ru-RU" sz="11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</a:rPr>
                        <a:t>900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5868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effectLst/>
                        </a:rPr>
                        <a:t>ИТОГО по РК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effectLst/>
                        </a:rPr>
                        <a:t>150 000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effectLst/>
                        </a:rPr>
                        <a:t>186 954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effectLst/>
                        </a:rPr>
                        <a:t>125%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effectLst/>
                        </a:rPr>
                        <a:t>172 792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effectLst/>
                        </a:rPr>
                        <a:t>115%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effectLst/>
                        </a:rPr>
                        <a:t>14 162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384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ақырыбы">
  <a:themeElements>
    <a:clrScheme name="Стандартты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ты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т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1786</Words>
  <Application>Microsoft Office PowerPoint</Application>
  <PresentationFormat>Экран (4:3)</PresentationFormat>
  <Paragraphs>1139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тақырыбы</vt:lpstr>
      <vt:lpstr>Презентация PowerPoint</vt:lpstr>
      <vt:lpstr>Исполнение плана по экспорту говядины за 2018 год   </vt:lpstr>
      <vt:lpstr>Презентация PowerPoint</vt:lpstr>
      <vt:lpstr>План закупа КРС фермерскими хозяйствами  по состоянию за 2018 г.</vt:lpstr>
      <vt:lpstr>Презентация PowerPoint</vt:lpstr>
      <vt:lpstr>Презентация PowerPoint</vt:lpstr>
      <vt:lpstr>Презентация PowerPoint</vt:lpstr>
      <vt:lpstr>План закупа МРС фермерскими хозяйствами  по состоянию за 2018 г.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Ганиев Даулет Нурболулы</dc:creator>
  <cp:lastModifiedBy>Ганиев Даулет Нурболулы</cp:lastModifiedBy>
  <cp:revision>36</cp:revision>
  <dcterms:created xsi:type="dcterms:W3CDTF">2018-12-24T11:22:18Z</dcterms:created>
  <dcterms:modified xsi:type="dcterms:W3CDTF">2019-01-30T11:35:31Z</dcterms:modified>
</cp:coreProperties>
</file>